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7" r:id="rId4"/>
    <p:sldId id="278" r:id="rId5"/>
    <p:sldId id="258" r:id="rId6"/>
    <p:sldId id="284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9" r:id="rId21"/>
    <p:sldId id="281" r:id="rId22"/>
    <p:sldId id="283" r:id="rId23"/>
    <p:sldId id="286" r:id="rId24"/>
    <p:sldId id="285" r:id="rId25"/>
    <p:sldId id="287" r:id="rId26"/>
    <p:sldId id="288" r:id="rId27"/>
    <p:sldId id="289" r:id="rId28"/>
    <p:sldId id="290" r:id="rId29"/>
    <p:sldId id="291" r:id="rId30"/>
    <p:sldId id="282" r:id="rId31"/>
    <p:sldId id="280" r:id="rId32"/>
    <p:sldId id="293" r:id="rId33"/>
    <p:sldId id="292" r:id="rId34"/>
    <p:sldId id="296" r:id="rId35"/>
    <p:sldId id="295" r:id="rId36"/>
    <p:sldId id="294" r:id="rId3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7%A6%AA%E5%AE%97" TargetMode="External"/><Relationship Id="rId3" Type="http://schemas.openxmlformats.org/officeDocument/2006/relationships/hyperlink" Target="https://zh.wikipedia.org/wiki/%E8%88%AC%E8%8B%A5%E9%83%A8" TargetMode="External"/><Relationship Id="rId7" Type="http://schemas.openxmlformats.org/officeDocument/2006/relationships/hyperlink" Target="https://zh.wikipedia.org/wiki/%E5%A4%A7%E5%B8%AB" TargetMode="External"/><Relationship Id="rId2" Type="http://schemas.openxmlformats.org/officeDocument/2006/relationships/hyperlink" Target="https://zh.wikipedia.org/wiki/%E5%A4%A7%E4%B9%98%E4%BD%9B%E6%95%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/index.php?title=%E9%96%8B%E5%96%84%E6%99%BA%E8%97%8F&amp;action=edit&amp;redlink=1" TargetMode="External"/><Relationship Id="rId5" Type="http://schemas.openxmlformats.org/officeDocument/2006/relationships/hyperlink" Target="https://zh.wikipedia.org/wiki/%E5%8D%97%E5%8C%97%E6%9C%9D" TargetMode="External"/><Relationship Id="rId10" Type="http://schemas.openxmlformats.org/officeDocument/2006/relationships/hyperlink" Target="https://zh.wikipedia.org/wiki/%E4%BD%9B%E6%95%99%E5%BE%92" TargetMode="External"/><Relationship Id="rId4" Type="http://schemas.openxmlformats.org/officeDocument/2006/relationships/hyperlink" Target="https://zh.wikipedia.org/wiki/%E7%B6%93%E5%85%B8" TargetMode="External"/><Relationship Id="rId9" Type="http://schemas.openxmlformats.org/officeDocument/2006/relationships/hyperlink" Target="https://zh.wikipedia.org/wiki/%E5%87%BA%E5%AE%B6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8%89%B2%E7%95%8C" TargetMode="External"/><Relationship Id="rId2" Type="http://schemas.openxmlformats.org/officeDocument/2006/relationships/hyperlink" Target="https://zh.wikipedia.org/wiki/%E6%AC%B2%E7%95%8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wiki/%E6%B6%85%E6%A7%83%E5%AF%82%E9%9D%9C" TargetMode="External"/><Relationship Id="rId4" Type="http://schemas.openxmlformats.org/officeDocument/2006/relationships/hyperlink" Target="https://zh.wikipedia.org/wiki/%E6%97%A0%E8%89%B2%E7%95%8C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/index.php?title=%E7%9C%BE%E7%94%9F%E7%9B%B8&amp;action=edit&amp;redlink=1" TargetMode="External"/><Relationship Id="rId3" Type="http://schemas.openxmlformats.org/officeDocument/2006/relationships/hyperlink" Target="https://zh.wikipedia.org/wiki/%E9%A0%88%E8%8F%A9%E6%8F%90" TargetMode="External"/><Relationship Id="rId7" Type="http://schemas.openxmlformats.org/officeDocument/2006/relationships/hyperlink" Target="https://zh.wikipedia.org/w/index.php?title=%E4%BA%BA%E7%9B%B8&amp;action=edit&amp;redlink=1" TargetMode="External"/><Relationship Id="rId2" Type="http://schemas.openxmlformats.org/officeDocument/2006/relationships/hyperlink" Target="https://zh.wikipedia.org/wiki/%E4%BD%9B%E7%A5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6%88%91%E7%9B%B8" TargetMode="External"/><Relationship Id="rId5" Type="http://schemas.openxmlformats.org/officeDocument/2006/relationships/hyperlink" Target="https://zh.wikipedia.org/wiki/%E5%9B%9B%E7%9B%B8" TargetMode="External"/><Relationship Id="rId10" Type="http://schemas.openxmlformats.org/officeDocument/2006/relationships/hyperlink" Target="https://zh.wikipedia.org/wiki/%E8%8F%A9%E8%90%A8" TargetMode="External"/><Relationship Id="rId4" Type="http://schemas.openxmlformats.org/officeDocument/2006/relationships/hyperlink" Target="https://zh.wikipedia.org/wiki/%E8%8F%A9%E8%96%A9" TargetMode="External"/><Relationship Id="rId9" Type="http://schemas.openxmlformats.org/officeDocument/2006/relationships/hyperlink" Target="https://zh.wikipedia.org/w/index.php?title=%E5%A3%BD%E8%80%85%E7%9B%B8&amp;action=edit&amp;redlink=1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華夏文化與禪宗三經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The </a:t>
            </a:r>
            <a:r>
              <a:rPr lang="en-US" altLang="zh-TW" dirty="0" err="1" smtClean="0">
                <a:solidFill>
                  <a:srgbClr val="0000FF"/>
                </a:solidFill>
              </a:rPr>
              <a:t>Zenship</a:t>
            </a:r>
            <a:r>
              <a:rPr lang="en-US" altLang="zh-TW" dirty="0" smtClean="0">
                <a:solidFill>
                  <a:srgbClr val="0000FF"/>
                </a:solidFill>
              </a:rPr>
              <a:t> in the Chinese Culture  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E000217-4DCF-42F3-B356-47E085FA2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見跡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3B6B07E-8DB1-43BA-858A-ACBF2455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水邊林下跡偏多，芳草離披見也麼？縱是深山更深處，遼天鼻孔怎藏他？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3.jpg">
            <a:extLst>
              <a:ext uri="{FF2B5EF4-FFF2-40B4-BE49-F238E27FC236}">
                <a16:creationId xmlns:a16="http://schemas.microsoft.com/office/drawing/2014/main" xmlns="" id="{CE483AF2-CF20-49DF-846A-2C4541FF1989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0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7EFB90F-A505-464F-8E86-D8651959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 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見牛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6248867A-92E1-45D5-BA64-CE7FB9337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黃鸝枝上一聲聲，日暖風和岸柳青，只此更無回避處，森森頭角畫難成。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4.jpg">
            <a:extLst>
              <a:ext uri="{FF2B5EF4-FFF2-40B4-BE49-F238E27FC236}">
                <a16:creationId xmlns:a16="http://schemas.microsoft.com/office/drawing/2014/main" xmlns="" id="{F7791747-755C-4849-B35A-E570176B3A40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84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0729631-27F5-4D68-8048-AFB14040C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得牛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8060180D-8023-4360-8B05-D33DDDED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竭盡神通獲得渠，心強力壯卒難除，有時纔到高原上，又入煙雲深處居。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3" descr="https://terebess.hu/english/img/Chao-Bao-Chen05.jpg">
            <a:extLst>
              <a:ext uri="{FF2B5EF4-FFF2-40B4-BE49-F238E27FC236}">
                <a16:creationId xmlns:a16="http://schemas.microsoft.com/office/drawing/2014/main" xmlns="" id="{CEC945AD-CE33-4F9C-B23D-4ADC9A575B54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1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0729631-27F5-4D68-8048-AFB14040C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得牛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8060180D-8023-4360-8B05-D33DDDED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竭盡神通獲得渠，心強力壯卒難除，有時纔到高原上，又入煙雲深處居。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3" descr="https://terebess.hu/english/img/Chao-Bao-Chen05.jpg">
            <a:extLst>
              <a:ext uri="{FF2B5EF4-FFF2-40B4-BE49-F238E27FC236}">
                <a16:creationId xmlns:a16="http://schemas.microsoft.com/office/drawing/2014/main" xmlns="" id="{CEC945AD-CE33-4F9C-B23D-4ADC9A575B54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28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75A4A5D-855F-4DB1-949B-53D5F1BEC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牧牛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79351BD6-8407-4428-BFEF-1DE11DA18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鞭索時時不離身，恐伊縱步入埃塵，相將牧得純和也，羈鎖無抑自逐人。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9.jpg">
            <a:extLst>
              <a:ext uri="{FF2B5EF4-FFF2-40B4-BE49-F238E27FC236}">
                <a16:creationId xmlns:a16="http://schemas.microsoft.com/office/drawing/2014/main" xmlns="" id="{F749C1E8-217C-4DCC-9F06-81EFBBC20802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839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6DDFC04-C532-4038-B4EB-D304333A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騎牛歸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家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F71A01D2-25EB-47F3-83F9-313AB35BB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騎牛迤邐欲還家，羌笛聲聲送晚霞，一拍一歌無限意，知音何必鼓唇牙。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6.jpg">
            <a:extLst>
              <a:ext uri="{FF2B5EF4-FFF2-40B4-BE49-F238E27FC236}">
                <a16:creationId xmlns:a16="http://schemas.microsoft.com/office/drawing/2014/main" xmlns="" id="{83EFAB19-B11E-47C3-A563-7E85711B11BF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09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F237754-1EF4-4A7C-8CEA-F214195BE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忘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牛存人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32F44A62-2056-42BC-90DB-2B17280AE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騎牛已得到家山，牛也空兮人也閑，紅日三竿猶作夢，鞭繩空頓草堂間。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7.jpg">
            <a:extLst>
              <a:ext uri="{FF2B5EF4-FFF2-40B4-BE49-F238E27FC236}">
                <a16:creationId xmlns:a16="http://schemas.microsoft.com/office/drawing/2014/main" xmlns="" id="{B10645E4-7041-43D4-93C0-C19558BEF89A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6160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21B542-8B52-455F-A63C-91C22E1C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八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牛俱忘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A8915B2-9328-4906-B048-FED98100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鞭索人牛盡屬空，碧天寥闊信難通，紅爐焰上爭容雪，到此方能合祖宗。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10.jpg">
            <a:extLst>
              <a:ext uri="{FF2B5EF4-FFF2-40B4-BE49-F238E27FC236}">
                <a16:creationId xmlns:a16="http://schemas.microsoft.com/office/drawing/2014/main" xmlns="" id="{F607F06C-931B-4138-A46F-7425F01F3E4B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0774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3267238-1C24-4591-B295-C207F770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本還源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94F78A28-FD03-4558-8CB6-5652FE32A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返本還源已費功，爭如直下似盲聾，庵中不見庵前物，水自茫茫花自紅。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2.jpg">
            <a:extLst>
              <a:ext uri="{FF2B5EF4-FFF2-40B4-BE49-F238E27FC236}">
                <a16:creationId xmlns:a16="http://schemas.microsoft.com/office/drawing/2014/main" xmlns="" id="{9E3312DD-782D-446B-B2ED-45A2D726D0CD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269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8B32F3E-19E8-4B30-AC2F-47276D63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十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廛垂手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7A31ABC0-6838-4F27-A098-76D6E869B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露胸跣足入廛來，抹土塗灰笑滿腮，不用神仙真秘訣，直教枯木放花開。</a:t>
            </a:r>
          </a:p>
          <a:p>
            <a:endParaRPr lang="zh-TW" altLang="en-US" dirty="0"/>
          </a:p>
        </p:txBody>
      </p:sp>
      <p:pic>
        <p:nvPicPr>
          <p:cNvPr id="5" name="內容版面配置區 3" descr="https://terebess.hu/english/img/Chao-Bao-Chen08.jpg">
            <a:extLst>
              <a:ext uri="{FF2B5EF4-FFF2-40B4-BE49-F238E27FC236}">
                <a16:creationId xmlns:a16="http://schemas.microsoft.com/office/drawing/2014/main" xmlns="" id="{09FFC05C-6C82-4C4F-8E36-F0C4C640BAF1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26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                                     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豐沃的土壤及養分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華夏文化源遠流長                                  其中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為群經之首                        總達旁通華夏群經                               也為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禪宗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在華夏大地的開花結果             提供了豐沃的土壤及養分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《金剛經》</a:t>
            </a:r>
            <a:endParaRPr lang="zh-TW" altLang="en-US" sz="6000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8719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《六祖壇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·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法傳衣第一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時有一客買柴。使令送至客店。客收去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得錢。卻出門外。見一客誦經。能一聞經云。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應無所住。而生其心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心即開悟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。遂問客誦何經。客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曰</a:t>
            </a:r>
            <a:r>
              <a:rPr lang="zh-TW" altLang="zh-TW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金剛經》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。復問從何所來持此經典。客云。我從蘄州黃梅縣東禪寺來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寺是五祖忍大師在彼主化。門人一千有餘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到彼中禮拜。聽受此經。大師常勸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僧俗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持《金剛經》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即自見性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直了成佛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聞說。宿昔有緣。乃蒙一客取銀十兩與能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充老母衣糧。教便往黃梅禮拜五祖。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451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《金剛經》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《金剛般若波羅蜜經》，又譯《佛說能斷金剛般若波羅蜜多經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簡稱《金剛經》，是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 tooltip="大乘佛教"/>
              </a:rPr>
              <a:t>大乘佛教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 tooltip="般若部"/>
              </a:rPr>
              <a:t>般若部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重要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經典"/>
              </a:rPr>
              <a:t>經典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之一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5" tooltip="南北朝"/>
              </a:rPr>
              <a:t>南北朝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時代的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6" tooltip="開善智藏（頁面不存在）"/>
              </a:rPr>
              <a:t>開善智藏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7" tooltip="大師"/>
              </a:rPr>
              <a:t>大師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持誦該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有靈驗感應，加之以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8" tooltip="禪宗"/>
              </a:rPr>
              <a:t>禪宗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後來大力弘揚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使得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金剛經成為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9" tooltip="出家"/>
              </a:rPr>
              <a:t>出家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及在家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10" tooltip="佛教徒"/>
              </a:rPr>
              <a:t>佛教徒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人日常早晚課誦的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佛經。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0289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無上智慧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在佛教釋義中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金剛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般若波羅蜜多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靠著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無上智慧的指引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能夠超越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 tooltip="欲界"/>
              </a:rPr>
              <a:t>欲界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 tooltip="色界"/>
              </a:rPr>
              <a:t>色界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無色界"/>
              </a:rPr>
              <a:t>無色界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最終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到達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5" tooltip="涅槃寂靜"/>
              </a:rPr>
              <a:t>涅槃寂靜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的彼岸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就是本經題的深刻涵義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7597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修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眾生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 tooltip="佛祖"/>
              </a:rPr>
              <a:t>佛祖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對弟子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 tooltip="須菩提"/>
              </a:rPr>
              <a:t>須菩提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的開示就是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hlinkClick r:id="rId4" tooltip="菩薩"/>
              </a:rPr>
              <a:t>菩薩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、大菩薩們要想獲得身心安寧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首先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要修福、度無量無邊眾生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雖然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救度了無量無邊的眾生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心中不能存留我度了眾生的概念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也就是說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菩薩"/>
              </a:rPr>
              <a:t>菩薩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要去除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 tooltip="四相"/>
              </a:rPr>
              <a:t>四相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6" tooltip="我相"/>
              </a:rPr>
              <a:t>我相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7" tooltip="人相（頁面不存在）"/>
              </a:rPr>
              <a:t>人相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8" tooltip="眾生相（頁面不存在）"/>
              </a:rPr>
              <a:t>眾生相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9" tooltip="壽者相（頁面不存在）"/>
              </a:rPr>
              <a:t>壽者相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沒有去除，就不是真正的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10" tooltip="菩薩"/>
              </a:rPr>
              <a:t>菩薩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3551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比喻般若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我們這個自性，是永遠不壞的。我們這個金剛自性也就是金剛心，金剛心也永遠不壞的。我們這個金剛般若，就是實相般若。這實相的般若也是永遠都不壞的，永遠存在。所以這一部經的名字，這「金剛」是個比喻；「般若波羅蜜」是法，這一部經就是法喻為名。在七種立題裏邊就是法喻為名：以金剛來做比喻，比喻般若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7779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金剛心、金剛性、金剛般若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那麼這個講法固然是對，可是不如我說它是金剛心、金剛性、金剛般若。這個般若就是金剛，不用比喻。這個心也就是金剛，不用比喻。這個性也就是金剛，不用比喻。這個就是甚麼呢？金剛，不要比喻，比較直接了當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把它合成一個，這個法也就是喻，喻也就是法：法喻是一個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而言之，是金剛般若波羅蜜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而言之，也就是《金剛經》。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1759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金剛具足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金剛具足三個意思。三個意思是甚麼呢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一個就是堅固；第二個就是光明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個是銳利，也可以說鋒利。甚麼叫鋒利呢？就像那個刀刃，非常鋒利，非常快，切金斷玉，削鐵如泥：這都是金剛。削鐵如泥，砍到鐵上，就好像砍到那個泥上一樣，一點也不能擋得住它。金剛的體，是堅固的，金剛本體是堅固的，不壞的。它不可能為一切所壞，它壞一切所不能壞的；壞一切所不能壞的，就是甚麼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摧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伏天魔，制諸外道。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6838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金剛的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天魔外道這種邪知邪見，是不容易制伏的，可是你有這個金剛的體，就把這個天魔外道都給它破壞了，這金剛體是堅固的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金剛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的相是光明的，金剛，它是透明體的，光明的。光明而不為一切黑闇所破壞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它能破壞一切的黑闇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金剛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的用，它的功用，是銳利的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銳利得，也是無堅不摧，無邪不破。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0540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般若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甚麼是般若？「翠竹黃花，無非般若。」這個綠的竹子和這黃色的花，都是般若。般若是印度語，在五種不翻之中，它屬於「多含不翻」。因為翻過來中文，祗可以翻譯一個意思，而不能翻譯它這樣多的意思，所以不翻。那麼多的意思有多少呢？有三種般若。這三種般若就是文字般若、觀照般若、實相般若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457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lang="en-US" altLang="zh-TW" dirty="0" smtClean="0">
                <a:ea typeface="標楷體" pitchFamily="65" charset="-120"/>
              </a:rPr>
              <a:t>---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通天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下之志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•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繫辭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中對於「悟」的境界                           曾經提供一個印證的描述                           無思也 無為也 寂然不動                          感而遂通天下之故                               這是一種至神 至深的體驗                            一旦「悟」了 就可以                          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通天下之志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為天下蒼生造福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808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《心經》</a:t>
            </a:r>
            <a:endParaRPr lang="zh-TW" altLang="en-US" sz="6000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536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《心經》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《般若波羅蜜多心經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是闡述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大乘佛教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空相                    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般若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思想的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稱《佛說摩訶般若波羅蜜多心經》、《摩訶般若波羅密多心經》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簡稱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《般若心經》、《心經》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7798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《金剛經》相互詮釋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本經是大品般若及小品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般若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為一切法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實相教理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般若波羅蜜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加以濃縮後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二百餘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字的極精簡經典，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因此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是般若經系列中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部極為重要的經典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被認為是可以與般若經類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《金剛經》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相互詮釋。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9435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《大般若經》的心髓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故從字面上講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摩訶般若波羅蜜多心經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義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爲「大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心要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契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現在流行玄奘譯《般若心經》經文結構，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觀自在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菩薩（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觀世音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與舍利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智慧第一舍利弗）之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般若波羅蜜多心經》即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般若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的心髓，全部般若的精義皆設於此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故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名為《心經》。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5224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F:\181224\Data\A.jpg"/>
          <p:cNvPicPr preferRelativeResize="0"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1439999"/>
            <a:ext cx="7560000" cy="45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625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裁成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 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左右民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與禪宗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經加以會通                     可以對於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世紀的企業領導人                       提供一個十分接地氣                               又能夠直通宇宙共通原理原則的典範                就如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泰卦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所說的                              天地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交，而萬物通也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                                                      上下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交，而其志同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                                                           天地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交泰，后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以裁成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天地之道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            輔相萬物之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宜，以左右民</a:t>
            </a:r>
          </a:p>
        </p:txBody>
      </p:sp>
    </p:spTree>
    <p:extLst>
      <p:ext uri="{BB962C8B-B14F-4D97-AF65-F5344CB8AC3E}">
        <p14:creationId xmlns:p14="http://schemas.microsoft.com/office/powerpoint/2010/main" val="1912833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</a:t>
            </a:r>
          </a:p>
        </p:txBody>
      </p:sp>
      <p:pic>
        <p:nvPicPr>
          <p:cNvPr id="4" name="Picture 2" descr="H:\151230\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7752" y="1799999"/>
            <a:ext cx="3870499" cy="46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315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洗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心藏密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易經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•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繫辭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也進一步說明：                  是故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，蓍之德，圓而神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                         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之德，方以知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                             六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爻之義，易以貢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         聖人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以此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洗心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，退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藏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密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     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吉凶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與民同患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6996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己立立人 己達達人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禪宗三經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是以六祖傳法之後                           華夏大地所長薰習的                              心經 金剛經 六祖壇經為例                         不但重視個人的修為                             也強調己立立人 己達達人                            為周遭 社會 天下人們服務                          這是華夏經典中共同的基因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公民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自性、佛性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世紀社會中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的角色                           已從營利的組織慢慢演化                         成為支持志業的重要力量                      企業對社會的回饋貢獻                              已從社會責任推進到企業公民意識           六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祖壇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經所強調的自性、佛性                   已內化為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公民的天命與本性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4108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天下情懷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十牛圖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中的第十圖                          也展現了這樣的情操                         「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入鄽垂手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」的入世服務                           正是華夏文化中                              「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天下情懷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」的具體行動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50ACCEE-BE40-4820-9B55-98FCA0F26E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十牛圖的印證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2BEA56B1-97F6-413F-BD75-463C4484DD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Homology with Ten Ox Herding</a:t>
            </a:r>
            <a:endParaRPr lang="zh-TW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C914198-EBD1-4050-A102-8FF32044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尋牛</a:t>
            </a:r>
            <a:endParaRPr lang="zh-TW" altLang="en-US" sz="48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3E3605A4-C41A-455F-A083-30F8244FB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茫茫撥草去追尋，水闊山遙路更深，力盡神疲無處覓，但聞楓樹晚蟬吟。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3" descr="https://terebess.hu/english/img/Chao-Bao-Chen01.jpg">
            <a:extLst>
              <a:ext uri="{FF2B5EF4-FFF2-40B4-BE49-F238E27FC236}">
                <a16:creationId xmlns:a16="http://schemas.microsoft.com/office/drawing/2014/main" xmlns="" id="{4CFA1C95-454F-4AE5-A639-68334D4D808F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99" y="1152000"/>
            <a:ext cx="3780000" cy="50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126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1934</Words>
  <Application>Microsoft Office PowerPoint</Application>
  <PresentationFormat>如螢幕大小 (4:3)</PresentationFormat>
  <Paragraphs>81</Paragraphs>
  <Slides>36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37" baseType="lpstr">
      <vt:lpstr>Office 佈景主題</vt:lpstr>
      <vt:lpstr>華夏文化與禪宗三經</vt:lpstr>
      <vt:lpstr>                                            《易經》豐沃的土壤及養分 </vt:lpstr>
      <vt:lpstr>「悟」---通天下之志</vt:lpstr>
      <vt:lpstr>洗心藏密</vt:lpstr>
      <vt:lpstr>己立立人 己達達人</vt:lpstr>
      <vt:lpstr>公民的自性、佛性</vt:lpstr>
      <vt:lpstr>天下情懷</vt:lpstr>
      <vt:lpstr>十牛圖的印證</vt:lpstr>
      <vt:lpstr>(一) 尋牛</vt:lpstr>
      <vt:lpstr>(二) 見跡</vt:lpstr>
      <vt:lpstr>(三) 見牛</vt:lpstr>
      <vt:lpstr>(四) 得牛</vt:lpstr>
      <vt:lpstr>(四) 得牛</vt:lpstr>
      <vt:lpstr>(五) 牧牛</vt:lpstr>
      <vt:lpstr>(六)  騎牛歸家</vt:lpstr>
      <vt:lpstr>(七)  忘牛存人</vt:lpstr>
      <vt:lpstr>(八)  人牛俱忘</vt:lpstr>
      <vt:lpstr>(九)  返本還源</vt:lpstr>
      <vt:lpstr>(十)                  入廛垂手</vt:lpstr>
      <vt:lpstr>《金剛經》</vt:lpstr>
      <vt:lpstr>  《六祖壇經·悟法傳衣第一》 </vt:lpstr>
      <vt:lpstr>《金剛經》</vt:lpstr>
      <vt:lpstr>無上智慧</vt:lpstr>
      <vt:lpstr>修福度眾生</vt:lpstr>
      <vt:lpstr>比喻般若</vt:lpstr>
      <vt:lpstr>金剛心、金剛性、金剛般若</vt:lpstr>
      <vt:lpstr>金剛具足</vt:lpstr>
      <vt:lpstr>金剛的體用</vt:lpstr>
      <vt:lpstr>般若</vt:lpstr>
      <vt:lpstr>《心經》</vt:lpstr>
      <vt:lpstr>《心經》</vt:lpstr>
      <vt:lpstr>與《金剛經》相互詮釋</vt:lpstr>
      <vt:lpstr>《大般若經》的心髓</vt:lpstr>
      <vt:lpstr>PowerPoint 簡報</vt:lpstr>
      <vt:lpstr>                                                      裁成輔相 以左右民 </vt:lpstr>
      <vt:lpstr>感謝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華夏文化與禪宗三經</dc:title>
  <dc:creator>patron</dc:creator>
  <cp:lastModifiedBy>patron</cp:lastModifiedBy>
  <cp:revision>26</cp:revision>
  <dcterms:modified xsi:type="dcterms:W3CDTF">2018-12-19T03:54:56Z</dcterms:modified>
</cp:coreProperties>
</file>